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0" r:id="rId4"/>
    <p:sldId id="259" r:id="rId5"/>
    <p:sldId id="257" r:id="rId6"/>
    <p:sldId id="266" r:id="rId7"/>
    <p:sldId id="267" r:id="rId8"/>
    <p:sldId id="262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61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21331C-B6D7-4C51-AC8F-47D53D4C5BEE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7F65E25A-2B19-4A83-896E-4E926C995114}">
      <dgm:prSet phldrT="[Tekst]"/>
      <dgm:spPr/>
      <dgm:t>
        <a:bodyPr/>
        <a:lstStyle/>
        <a:p>
          <a:r>
            <a:rPr lang="pl-PL" dirty="0"/>
            <a:t>Analiza danych</a:t>
          </a:r>
        </a:p>
      </dgm:t>
    </dgm:pt>
    <dgm:pt modelId="{7C6EA737-E8DF-4D22-95AC-4290EED25B1B}" type="parTrans" cxnId="{6322AAD7-A44F-4962-909F-DE034134E0F3}">
      <dgm:prSet/>
      <dgm:spPr/>
      <dgm:t>
        <a:bodyPr/>
        <a:lstStyle/>
        <a:p>
          <a:endParaRPr lang="pl-PL"/>
        </a:p>
      </dgm:t>
    </dgm:pt>
    <dgm:pt modelId="{9681FADB-29D9-49D2-B9BD-BCE67D194D6F}" type="sibTrans" cxnId="{6322AAD7-A44F-4962-909F-DE034134E0F3}">
      <dgm:prSet/>
      <dgm:spPr/>
      <dgm:t>
        <a:bodyPr/>
        <a:lstStyle/>
        <a:p>
          <a:endParaRPr lang="pl-PL"/>
        </a:p>
      </dgm:t>
    </dgm:pt>
    <dgm:pt modelId="{8224EEE3-B2B4-41E7-8CED-B3C708F4F3D1}">
      <dgm:prSet phldrT="[Tekst]"/>
      <dgm:spPr/>
      <dgm:t>
        <a:bodyPr/>
        <a:lstStyle/>
        <a:p>
          <a:r>
            <a:rPr lang="pl-PL" dirty="0"/>
            <a:t>Analiza tematu</a:t>
          </a:r>
        </a:p>
      </dgm:t>
    </dgm:pt>
    <dgm:pt modelId="{A4E4650F-2CA8-40AF-B60A-5F1722AEF142}" type="parTrans" cxnId="{87D5ACED-12A5-43AB-ADC9-7C5A514BF6C8}">
      <dgm:prSet/>
      <dgm:spPr/>
      <dgm:t>
        <a:bodyPr/>
        <a:lstStyle/>
        <a:p>
          <a:endParaRPr lang="pl-PL"/>
        </a:p>
      </dgm:t>
    </dgm:pt>
    <dgm:pt modelId="{79BA795F-9DF7-4A56-B787-C22CB3E86850}" type="sibTrans" cxnId="{87D5ACED-12A5-43AB-ADC9-7C5A514BF6C8}">
      <dgm:prSet/>
      <dgm:spPr/>
      <dgm:t>
        <a:bodyPr/>
        <a:lstStyle/>
        <a:p>
          <a:endParaRPr lang="pl-PL"/>
        </a:p>
      </dgm:t>
    </dgm:pt>
    <dgm:pt modelId="{E9FA92CA-BD85-462E-9DEC-4A00611CCE37}">
      <dgm:prSet phldrT="[Tekst]"/>
      <dgm:spPr/>
      <dgm:t>
        <a:bodyPr/>
        <a:lstStyle/>
        <a:p>
          <a:r>
            <a:rPr lang="pl-PL" dirty="0"/>
            <a:t>Stworzenie aplikacji</a:t>
          </a:r>
        </a:p>
      </dgm:t>
    </dgm:pt>
    <dgm:pt modelId="{6D23AE23-BC4A-440D-8C7A-3CDB58A96C69}" type="parTrans" cxnId="{DCBF87FD-5AF7-46BA-86B9-2E14BABBB85D}">
      <dgm:prSet/>
      <dgm:spPr/>
      <dgm:t>
        <a:bodyPr/>
        <a:lstStyle/>
        <a:p>
          <a:endParaRPr lang="pl-PL"/>
        </a:p>
      </dgm:t>
    </dgm:pt>
    <dgm:pt modelId="{FEDD81F8-59AA-4EAA-9D53-63404F65143F}" type="sibTrans" cxnId="{DCBF87FD-5AF7-46BA-86B9-2E14BABBB85D}">
      <dgm:prSet/>
      <dgm:spPr/>
      <dgm:t>
        <a:bodyPr/>
        <a:lstStyle/>
        <a:p>
          <a:endParaRPr lang="pl-PL"/>
        </a:p>
      </dgm:t>
    </dgm:pt>
    <dgm:pt modelId="{F5E8173F-4A84-4603-8119-51A4C43A4FEA}">
      <dgm:prSet phldrT="[Tekst]"/>
      <dgm:spPr/>
      <dgm:t>
        <a:bodyPr/>
        <a:lstStyle/>
        <a:p>
          <a:r>
            <a:rPr lang="pl-PL" dirty="0"/>
            <a:t>Stworzenie modelu</a:t>
          </a:r>
        </a:p>
      </dgm:t>
    </dgm:pt>
    <dgm:pt modelId="{82DEAC71-DC57-456F-B43A-4967986EE91C}" type="parTrans" cxnId="{B4896398-FEA5-4FCD-9622-CAA90A091F63}">
      <dgm:prSet/>
      <dgm:spPr/>
      <dgm:t>
        <a:bodyPr/>
        <a:lstStyle/>
        <a:p>
          <a:endParaRPr lang="pl-PL"/>
        </a:p>
      </dgm:t>
    </dgm:pt>
    <dgm:pt modelId="{1E08EDE9-A5B6-4425-AF6B-195F89F6293E}" type="sibTrans" cxnId="{B4896398-FEA5-4FCD-9622-CAA90A091F63}">
      <dgm:prSet/>
      <dgm:spPr/>
      <dgm:t>
        <a:bodyPr/>
        <a:lstStyle/>
        <a:p>
          <a:endParaRPr lang="pl-PL"/>
        </a:p>
      </dgm:t>
    </dgm:pt>
    <dgm:pt modelId="{B3ED79E5-9931-4A38-B873-B293A2434B39}" type="pres">
      <dgm:prSet presAssocID="{EC21331C-B6D7-4C51-AC8F-47D53D4C5BEE}" presName="rootnode" presStyleCnt="0">
        <dgm:presLayoutVars>
          <dgm:chMax/>
          <dgm:chPref/>
          <dgm:dir/>
          <dgm:animLvl val="lvl"/>
        </dgm:presLayoutVars>
      </dgm:prSet>
      <dgm:spPr/>
    </dgm:pt>
    <dgm:pt modelId="{83C95CCB-9632-42A9-8872-4DE3B12A1F44}" type="pres">
      <dgm:prSet presAssocID="{7F65E25A-2B19-4A83-896E-4E926C995114}" presName="composite" presStyleCnt="0"/>
      <dgm:spPr/>
    </dgm:pt>
    <dgm:pt modelId="{DF7D1FDA-50DB-485E-A9CF-00CBC1700C68}" type="pres">
      <dgm:prSet presAssocID="{7F65E25A-2B19-4A83-896E-4E926C995114}" presName="LShape" presStyleLbl="alignNode1" presStyleIdx="0" presStyleCnt="7"/>
      <dgm:spPr/>
    </dgm:pt>
    <dgm:pt modelId="{48B2FADF-5BDF-46C8-BE29-B7F82719A2F2}" type="pres">
      <dgm:prSet presAssocID="{7F65E25A-2B19-4A83-896E-4E926C995114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B846AE9-47B6-454D-97EE-D54A3B505B53}" type="pres">
      <dgm:prSet presAssocID="{7F65E25A-2B19-4A83-896E-4E926C995114}" presName="Triangle" presStyleLbl="alignNode1" presStyleIdx="1" presStyleCnt="7"/>
      <dgm:spPr/>
    </dgm:pt>
    <dgm:pt modelId="{ECE6C99E-DCB9-4026-AC79-CC0DF0F40FA1}" type="pres">
      <dgm:prSet presAssocID="{9681FADB-29D9-49D2-B9BD-BCE67D194D6F}" presName="sibTrans" presStyleCnt="0"/>
      <dgm:spPr/>
    </dgm:pt>
    <dgm:pt modelId="{D547C1B8-3996-4B5A-8C67-8366F7F8ADB9}" type="pres">
      <dgm:prSet presAssocID="{9681FADB-29D9-49D2-B9BD-BCE67D194D6F}" presName="space" presStyleCnt="0"/>
      <dgm:spPr/>
    </dgm:pt>
    <dgm:pt modelId="{5C9DF2D5-D7EE-4411-973A-76E3B7A747D5}" type="pres">
      <dgm:prSet presAssocID="{8224EEE3-B2B4-41E7-8CED-B3C708F4F3D1}" presName="composite" presStyleCnt="0"/>
      <dgm:spPr/>
    </dgm:pt>
    <dgm:pt modelId="{D93D6C61-6D8F-4173-AD2D-89DA02F215F2}" type="pres">
      <dgm:prSet presAssocID="{8224EEE3-B2B4-41E7-8CED-B3C708F4F3D1}" presName="LShape" presStyleLbl="alignNode1" presStyleIdx="2" presStyleCnt="7"/>
      <dgm:spPr/>
    </dgm:pt>
    <dgm:pt modelId="{75932AD6-C7A1-4111-9243-C668315EB90F}" type="pres">
      <dgm:prSet presAssocID="{8224EEE3-B2B4-41E7-8CED-B3C708F4F3D1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4D7AFF-A35B-4D9D-822A-38D235AFC755}" type="pres">
      <dgm:prSet presAssocID="{8224EEE3-B2B4-41E7-8CED-B3C708F4F3D1}" presName="Triangle" presStyleLbl="alignNode1" presStyleIdx="3" presStyleCnt="7"/>
      <dgm:spPr/>
    </dgm:pt>
    <dgm:pt modelId="{136805B7-ADEB-4A36-A4BD-9B6AF68F7A08}" type="pres">
      <dgm:prSet presAssocID="{79BA795F-9DF7-4A56-B787-C22CB3E86850}" presName="sibTrans" presStyleCnt="0"/>
      <dgm:spPr/>
    </dgm:pt>
    <dgm:pt modelId="{E404D4A6-D1F3-4991-8406-355EF4CCF1ED}" type="pres">
      <dgm:prSet presAssocID="{79BA795F-9DF7-4A56-B787-C22CB3E86850}" presName="space" presStyleCnt="0"/>
      <dgm:spPr/>
    </dgm:pt>
    <dgm:pt modelId="{245E496A-1B5C-4C05-87C8-A276AA9C4ADD}" type="pres">
      <dgm:prSet presAssocID="{F5E8173F-4A84-4603-8119-51A4C43A4FEA}" presName="composite" presStyleCnt="0"/>
      <dgm:spPr/>
    </dgm:pt>
    <dgm:pt modelId="{83548363-6337-4FDD-AEEE-8E598A03D05B}" type="pres">
      <dgm:prSet presAssocID="{F5E8173F-4A84-4603-8119-51A4C43A4FEA}" presName="LShape" presStyleLbl="alignNode1" presStyleIdx="4" presStyleCnt="7"/>
      <dgm:spPr/>
    </dgm:pt>
    <dgm:pt modelId="{185BAFDA-4408-4FCC-94D6-DC17A9424F22}" type="pres">
      <dgm:prSet presAssocID="{F5E8173F-4A84-4603-8119-51A4C43A4FEA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D713DA7-B5CB-4F62-BF56-19363507FB0F}" type="pres">
      <dgm:prSet presAssocID="{F5E8173F-4A84-4603-8119-51A4C43A4FEA}" presName="Triangle" presStyleLbl="alignNode1" presStyleIdx="5" presStyleCnt="7"/>
      <dgm:spPr/>
    </dgm:pt>
    <dgm:pt modelId="{3AD602A7-58C8-4C12-B2F6-1891C51B492A}" type="pres">
      <dgm:prSet presAssocID="{1E08EDE9-A5B6-4425-AF6B-195F89F6293E}" presName="sibTrans" presStyleCnt="0"/>
      <dgm:spPr/>
    </dgm:pt>
    <dgm:pt modelId="{FEBBA649-0277-43D1-A3F4-83367275C469}" type="pres">
      <dgm:prSet presAssocID="{1E08EDE9-A5B6-4425-AF6B-195F89F6293E}" presName="space" presStyleCnt="0"/>
      <dgm:spPr/>
    </dgm:pt>
    <dgm:pt modelId="{8AA9DAAF-EDBD-4BDC-B143-D5D9E374AAA2}" type="pres">
      <dgm:prSet presAssocID="{E9FA92CA-BD85-462E-9DEC-4A00611CCE37}" presName="composite" presStyleCnt="0"/>
      <dgm:spPr/>
    </dgm:pt>
    <dgm:pt modelId="{1A94B6CD-2AE7-4110-B6D2-383849370EA5}" type="pres">
      <dgm:prSet presAssocID="{E9FA92CA-BD85-462E-9DEC-4A00611CCE37}" presName="LShape" presStyleLbl="alignNode1" presStyleIdx="6" presStyleCnt="7"/>
      <dgm:spPr/>
    </dgm:pt>
    <dgm:pt modelId="{1455B0F2-D6EA-4282-B157-9B6541AB1836}" type="pres">
      <dgm:prSet presAssocID="{E9FA92CA-BD85-462E-9DEC-4A00611CCE37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8EBD30F-741A-4051-A2BF-97CB25D4EAE1}" type="presOf" srcId="{7F65E25A-2B19-4A83-896E-4E926C995114}" destId="{48B2FADF-5BDF-46C8-BE29-B7F82719A2F2}" srcOrd="0" destOrd="0" presId="urn:microsoft.com/office/officeart/2009/3/layout/StepUpProcess"/>
    <dgm:cxn modelId="{B6653E3B-98E9-457B-97CB-5387B88A2436}" type="presOf" srcId="{F5E8173F-4A84-4603-8119-51A4C43A4FEA}" destId="{185BAFDA-4408-4FCC-94D6-DC17A9424F22}" srcOrd="0" destOrd="0" presId="urn:microsoft.com/office/officeart/2009/3/layout/StepUpProcess"/>
    <dgm:cxn modelId="{4BE27054-2733-45AE-B85C-E32AA58120DA}" type="presOf" srcId="{EC21331C-B6D7-4C51-AC8F-47D53D4C5BEE}" destId="{B3ED79E5-9931-4A38-B873-B293A2434B39}" srcOrd="0" destOrd="0" presId="urn:microsoft.com/office/officeart/2009/3/layout/StepUpProcess"/>
    <dgm:cxn modelId="{E67A2883-0BD6-4339-B9F0-0B5751D7DAF9}" type="presOf" srcId="{8224EEE3-B2B4-41E7-8CED-B3C708F4F3D1}" destId="{75932AD6-C7A1-4111-9243-C668315EB90F}" srcOrd="0" destOrd="0" presId="urn:microsoft.com/office/officeart/2009/3/layout/StepUpProcess"/>
    <dgm:cxn modelId="{B4896398-FEA5-4FCD-9622-CAA90A091F63}" srcId="{EC21331C-B6D7-4C51-AC8F-47D53D4C5BEE}" destId="{F5E8173F-4A84-4603-8119-51A4C43A4FEA}" srcOrd="2" destOrd="0" parTransId="{82DEAC71-DC57-456F-B43A-4967986EE91C}" sibTransId="{1E08EDE9-A5B6-4425-AF6B-195F89F6293E}"/>
    <dgm:cxn modelId="{C32F9FCF-96E1-4366-A3C6-E53AF76F5D7C}" type="presOf" srcId="{E9FA92CA-BD85-462E-9DEC-4A00611CCE37}" destId="{1455B0F2-D6EA-4282-B157-9B6541AB1836}" srcOrd="0" destOrd="0" presId="urn:microsoft.com/office/officeart/2009/3/layout/StepUpProcess"/>
    <dgm:cxn modelId="{6322AAD7-A44F-4962-909F-DE034134E0F3}" srcId="{EC21331C-B6D7-4C51-AC8F-47D53D4C5BEE}" destId="{7F65E25A-2B19-4A83-896E-4E926C995114}" srcOrd="0" destOrd="0" parTransId="{7C6EA737-E8DF-4D22-95AC-4290EED25B1B}" sibTransId="{9681FADB-29D9-49D2-B9BD-BCE67D194D6F}"/>
    <dgm:cxn modelId="{87D5ACED-12A5-43AB-ADC9-7C5A514BF6C8}" srcId="{EC21331C-B6D7-4C51-AC8F-47D53D4C5BEE}" destId="{8224EEE3-B2B4-41E7-8CED-B3C708F4F3D1}" srcOrd="1" destOrd="0" parTransId="{A4E4650F-2CA8-40AF-B60A-5F1722AEF142}" sibTransId="{79BA795F-9DF7-4A56-B787-C22CB3E86850}"/>
    <dgm:cxn modelId="{DCBF87FD-5AF7-46BA-86B9-2E14BABBB85D}" srcId="{EC21331C-B6D7-4C51-AC8F-47D53D4C5BEE}" destId="{E9FA92CA-BD85-462E-9DEC-4A00611CCE37}" srcOrd="3" destOrd="0" parTransId="{6D23AE23-BC4A-440D-8C7A-3CDB58A96C69}" sibTransId="{FEDD81F8-59AA-4EAA-9D53-63404F65143F}"/>
    <dgm:cxn modelId="{C0942167-1A18-4EE3-AD51-311902547366}" type="presParOf" srcId="{B3ED79E5-9931-4A38-B873-B293A2434B39}" destId="{83C95CCB-9632-42A9-8872-4DE3B12A1F44}" srcOrd="0" destOrd="0" presId="urn:microsoft.com/office/officeart/2009/3/layout/StepUpProcess"/>
    <dgm:cxn modelId="{2D75B5F2-D813-4923-9A84-3234C2B88884}" type="presParOf" srcId="{83C95CCB-9632-42A9-8872-4DE3B12A1F44}" destId="{DF7D1FDA-50DB-485E-A9CF-00CBC1700C68}" srcOrd="0" destOrd="0" presId="urn:microsoft.com/office/officeart/2009/3/layout/StepUpProcess"/>
    <dgm:cxn modelId="{4E2FA369-6A33-40ED-A19A-C566AC8B708C}" type="presParOf" srcId="{83C95CCB-9632-42A9-8872-4DE3B12A1F44}" destId="{48B2FADF-5BDF-46C8-BE29-B7F82719A2F2}" srcOrd="1" destOrd="0" presId="urn:microsoft.com/office/officeart/2009/3/layout/StepUpProcess"/>
    <dgm:cxn modelId="{FBFD38F0-3E01-4E35-B138-1BC4170B7F6B}" type="presParOf" srcId="{83C95CCB-9632-42A9-8872-4DE3B12A1F44}" destId="{2B846AE9-47B6-454D-97EE-D54A3B505B53}" srcOrd="2" destOrd="0" presId="urn:microsoft.com/office/officeart/2009/3/layout/StepUpProcess"/>
    <dgm:cxn modelId="{AFB18FD1-2E8C-4F7E-9113-92AB50D83160}" type="presParOf" srcId="{B3ED79E5-9931-4A38-B873-B293A2434B39}" destId="{ECE6C99E-DCB9-4026-AC79-CC0DF0F40FA1}" srcOrd="1" destOrd="0" presId="urn:microsoft.com/office/officeart/2009/3/layout/StepUpProcess"/>
    <dgm:cxn modelId="{283AC2F5-4AB9-43F8-B7E7-A6CE26FDA08F}" type="presParOf" srcId="{ECE6C99E-DCB9-4026-AC79-CC0DF0F40FA1}" destId="{D547C1B8-3996-4B5A-8C67-8366F7F8ADB9}" srcOrd="0" destOrd="0" presId="urn:microsoft.com/office/officeart/2009/3/layout/StepUpProcess"/>
    <dgm:cxn modelId="{59833E17-5158-4705-AC50-EE127B48F480}" type="presParOf" srcId="{B3ED79E5-9931-4A38-B873-B293A2434B39}" destId="{5C9DF2D5-D7EE-4411-973A-76E3B7A747D5}" srcOrd="2" destOrd="0" presId="urn:microsoft.com/office/officeart/2009/3/layout/StepUpProcess"/>
    <dgm:cxn modelId="{F3F9A87E-88CF-4894-8361-2E491750FA2D}" type="presParOf" srcId="{5C9DF2D5-D7EE-4411-973A-76E3B7A747D5}" destId="{D93D6C61-6D8F-4173-AD2D-89DA02F215F2}" srcOrd="0" destOrd="0" presId="urn:microsoft.com/office/officeart/2009/3/layout/StepUpProcess"/>
    <dgm:cxn modelId="{F207435F-4236-4358-88BC-94723EBC81C3}" type="presParOf" srcId="{5C9DF2D5-D7EE-4411-973A-76E3B7A747D5}" destId="{75932AD6-C7A1-4111-9243-C668315EB90F}" srcOrd="1" destOrd="0" presId="urn:microsoft.com/office/officeart/2009/3/layout/StepUpProcess"/>
    <dgm:cxn modelId="{4A8F23D9-6336-4B63-8FCB-F0BBC5347711}" type="presParOf" srcId="{5C9DF2D5-D7EE-4411-973A-76E3B7A747D5}" destId="{034D7AFF-A35B-4D9D-822A-38D235AFC755}" srcOrd="2" destOrd="0" presId="urn:microsoft.com/office/officeart/2009/3/layout/StepUpProcess"/>
    <dgm:cxn modelId="{64EBBFF7-1199-4725-822F-1531BE3C2233}" type="presParOf" srcId="{B3ED79E5-9931-4A38-B873-B293A2434B39}" destId="{136805B7-ADEB-4A36-A4BD-9B6AF68F7A08}" srcOrd="3" destOrd="0" presId="urn:microsoft.com/office/officeart/2009/3/layout/StepUpProcess"/>
    <dgm:cxn modelId="{BD96ABBA-CE9A-4BF7-9068-F1D8B33DA0C1}" type="presParOf" srcId="{136805B7-ADEB-4A36-A4BD-9B6AF68F7A08}" destId="{E404D4A6-D1F3-4991-8406-355EF4CCF1ED}" srcOrd="0" destOrd="0" presId="urn:microsoft.com/office/officeart/2009/3/layout/StepUpProcess"/>
    <dgm:cxn modelId="{D28C9BD8-EC15-481F-8466-CBECF571EA78}" type="presParOf" srcId="{B3ED79E5-9931-4A38-B873-B293A2434B39}" destId="{245E496A-1B5C-4C05-87C8-A276AA9C4ADD}" srcOrd="4" destOrd="0" presId="urn:microsoft.com/office/officeart/2009/3/layout/StepUpProcess"/>
    <dgm:cxn modelId="{B30267D5-C2BB-487C-9B44-C5F23593CD2F}" type="presParOf" srcId="{245E496A-1B5C-4C05-87C8-A276AA9C4ADD}" destId="{83548363-6337-4FDD-AEEE-8E598A03D05B}" srcOrd="0" destOrd="0" presId="urn:microsoft.com/office/officeart/2009/3/layout/StepUpProcess"/>
    <dgm:cxn modelId="{E2E1BB50-16B1-4D55-96EF-93AB4219DEB6}" type="presParOf" srcId="{245E496A-1B5C-4C05-87C8-A276AA9C4ADD}" destId="{185BAFDA-4408-4FCC-94D6-DC17A9424F22}" srcOrd="1" destOrd="0" presId="urn:microsoft.com/office/officeart/2009/3/layout/StepUpProcess"/>
    <dgm:cxn modelId="{5C0F9BB8-07DF-4843-AF9B-AA78E0DA9C5E}" type="presParOf" srcId="{245E496A-1B5C-4C05-87C8-A276AA9C4ADD}" destId="{2D713DA7-B5CB-4F62-BF56-19363507FB0F}" srcOrd="2" destOrd="0" presId="urn:microsoft.com/office/officeart/2009/3/layout/StepUpProcess"/>
    <dgm:cxn modelId="{8E24E9EA-780F-4B4B-8087-F1FF3D9A1D54}" type="presParOf" srcId="{B3ED79E5-9931-4A38-B873-B293A2434B39}" destId="{3AD602A7-58C8-4C12-B2F6-1891C51B492A}" srcOrd="5" destOrd="0" presId="urn:microsoft.com/office/officeart/2009/3/layout/StepUpProcess"/>
    <dgm:cxn modelId="{FE1F3ACD-9B27-483D-BFF4-31A0CE87DD19}" type="presParOf" srcId="{3AD602A7-58C8-4C12-B2F6-1891C51B492A}" destId="{FEBBA649-0277-43D1-A3F4-83367275C469}" srcOrd="0" destOrd="0" presId="urn:microsoft.com/office/officeart/2009/3/layout/StepUpProcess"/>
    <dgm:cxn modelId="{9E47F1B4-8725-4792-A37A-33F526A7B0ED}" type="presParOf" srcId="{B3ED79E5-9931-4A38-B873-B293A2434B39}" destId="{8AA9DAAF-EDBD-4BDC-B143-D5D9E374AAA2}" srcOrd="6" destOrd="0" presId="urn:microsoft.com/office/officeart/2009/3/layout/StepUpProcess"/>
    <dgm:cxn modelId="{86FB90FB-239E-47AA-A9E1-6BCD34815397}" type="presParOf" srcId="{8AA9DAAF-EDBD-4BDC-B143-D5D9E374AAA2}" destId="{1A94B6CD-2AE7-4110-B6D2-383849370EA5}" srcOrd="0" destOrd="0" presId="urn:microsoft.com/office/officeart/2009/3/layout/StepUpProcess"/>
    <dgm:cxn modelId="{D3D2B3BE-68A8-4494-A699-888DFE033315}" type="presParOf" srcId="{8AA9DAAF-EDBD-4BDC-B143-D5D9E374AAA2}" destId="{1455B0F2-D6EA-4282-B157-9B6541AB183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D1FDA-50DB-485E-A9CF-00CBC1700C68}">
      <dsp:nvSpPr>
        <dsp:cNvPr id="0" name=""/>
        <dsp:cNvSpPr/>
      </dsp:nvSpPr>
      <dsp:spPr>
        <a:xfrm rot="5400000">
          <a:off x="338702" y="2230489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FADF-5BDF-46C8-BE29-B7F82719A2F2}">
      <dsp:nvSpPr>
        <dsp:cNvPr id="0" name=""/>
        <dsp:cNvSpPr/>
      </dsp:nvSpPr>
      <dsp:spPr>
        <a:xfrm>
          <a:off x="170377" y="2731830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Analiza danych</a:t>
          </a:r>
        </a:p>
      </dsp:txBody>
      <dsp:txXfrm>
        <a:off x="170377" y="2731830"/>
        <a:ext cx="1514849" cy="1327854"/>
      </dsp:txXfrm>
    </dsp:sp>
    <dsp:sp modelId="{2B846AE9-47B6-454D-97EE-D54A3B505B53}">
      <dsp:nvSpPr>
        <dsp:cNvPr id="0" name=""/>
        <dsp:cNvSpPr/>
      </dsp:nvSpPr>
      <dsp:spPr>
        <a:xfrm>
          <a:off x="1399406" y="2106957"/>
          <a:ext cx="285820" cy="28582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D6C61-6D8F-4173-AD2D-89DA02F215F2}">
      <dsp:nvSpPr>
        <dsp:cNvPr id="0" name=""/>
        <dsp:cNvSpPr/>
      </dsp:nvSpPr>
      <dsp:spPr>
        <a:xfrm rot="5400000">
          <a:off x="2193174" y="1771598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32AD6-C7A1-4111-9243-C668315EB90F}">
      <dsp:nvSpPr>
        <dsp:cNvPr id="0" name=""/>
        <dsp:cNvSpPr/>
      </dsp:nvSpPr>
      <dsp:spPr>
        <a:xfrm>
          <a:off x="2024849" y="2272939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Analiza tematu</a:t>
          </a:r>
        </a:p>
      </dsp:txBody>
      <dsp:txXfrm>
        <a:off x="2024849" y="2272939"/>
        <a:ext cx="1514849" cy="1327854"/>
      </dsp:txXfrm>
    </dsp:sp>
    <dsp:sp modelId="{034D7AFF-A35B-4D9D-822A-38D235AFC755}">
      <dsp:nvSpPr>
        <dsp:cNvPr id="0" name=""/>
        <dsp:cNvSpPr/>
      </dsp:nvSpPr>
      <dsp:spPr>
        <a:xfrm>
          <a:off x="3253878" y="1648066"/>
          <a:ext cx="285820" cy="28582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48363-6337-4FDD-AEEE-8E598A03D05B}">
      <dsp:nvSpPr>
        <dsp:cNvPr id="0" name=""/>
        <dsp:cNvSpPr/>
      </dsp:nvSpPr>
      <dsp:spPr>
        <a:xfrm rot="5400000">
          <a:off x="4047646" y="1312707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BAFDA-4408-4FCC-94D6-DC17A9424F22}">
      <dsp:nvSpPr>
        <dsp:cNvPr id="0" name=""/>
        <dsp:cNvSpPr/>
      </dsp:nvSpPr>
      <dsp:spPr>
        <a:xfrm>
          <a:off x="3879321" y="1814048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Stworzenie modelu</a:t>
          </a:r>
        </a:p>
      </dsp:txBody>
      <dsp:txXfrm>
        <a:off x="3879321" y="1814048"/>
        <a:ext cx="1514849" cy="1327854"/>
      </dsp:txXfrm>
    </dsp:sp>
    <dsp:sp modelId="{2D713DA7-B5CB-4F62-BF56-19363507FB0F}">
      <dsp:nvSpPr>
        <dsp:cNvPr id="0" name=""/>
        <dsp:cNvSpPr/>
      </dsp:nvSpPr>
      <dsp:spPr>
        <a:xfrm>
          <a:off x="5108350" y="1189175"/>
          <a:ext cx="285820" cy="28582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4B6CD-2AE7-4110-B6D2-383849370EA5}">
      <dsp:nvSpPr>
        <dsp:cNvPr id="0" name=""/>
        <dsp:cNvSpPr/>
      </dsp:nvSpPr>
      <dsp:spPr>
        <a:xfrm rot="5400000">
          <a:off x="5902118" y="853816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5B0F2-D6EA-4282-B157-9B6541AB1836}">
      <dsp:nvSpPr>
        <dsp:cNvPr id="0" name=""/>
        <dsp:cNvSpPr/>
      </dsp:nvSpPr>
      <dsp:spPr>
        <a:xfrm>
          <a:off x="5733793" y="1355157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Stworzenie aplikacji</a:t>
          </a:r>
        </a:p>
      </dsp:txBody>
      <dsp:txXfrm>
        <a:off x="5733793" y="1355157"/>
        <a:ext cx="1514849" cy="1327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947A3-5839-45A2-B999-9F3A23332CDE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E7689-8E22-4E28-89A0-4E3F413B1C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0422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l-PL" sz="1200" dirty="0"/>
              <a:t>Zbudowanie modelu sieci neuronowej, który z możliwie największą dokładnością dokona predykcji odpowiedniego gatunku ptaka</a:t>
            </a:r>
          </a:p>
          <a:p>
            <a:pPr lvl="1"/>
            <a:r>
              <a:rPr lang="pl-PL" sz="1200" dirty="0"/>
              <a:t>Zbudowanie aplikacji, która na podstawie przekazanego zdjęcia pozwoli zwrócić informację, czy dany gatunek jest zagrożony wyginięciem czy nie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7689-8E22-4E28-89A0-4E3F413B1C6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854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09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086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43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895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842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311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706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626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04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284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62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17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ucnredlist.org/terms/terms-of-us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CCF2A3-1084-4F66-CD89-F42A8C7CA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32" y="578253"/>
            <a:ext cx="8679915" cy="1322587"/>
          </a:xfrm>
        </p:spPr>
        <p:txBody>
          <a:bodyPr/>
          <a:lstStyle/>
          <a:p>
            <a:r>
              <a:rPr lang="pl-PL" dirty="0"/>
              <a:t>Na ratunek ptakom!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67D8E6B-9AF6-026B-B0DA-0340B416F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6" y="2509736"/>
            <a:ext cx="8673427" cy="2719118"/>
          </a:xfrm>
        </p:spPr>
        <p:txBody>
          <a:bodyPr>
            <a:normAutofit/>
          </a:bodyPr>
          <a:lstStyle/>
          <a:p>
            <a:pPr algn="l"/>
            <a:r>
              <a:rPr lang="pl-PL" sz="2800" b="1" dirty="0" err="1"/>
              <a:t>chubs_chubs</a:t>
            </a:r>
            <a:r>
              <a:rPr lang="pl-PL" sz="2800" b="1" dirty="0"/>
              <a:t>:</a:t>
            </a:r>
          </a:p>
          <a:p>
            <a:pPr algn="l"/>
            <a:r>
              <a:rPr lang="pl-PL" dirty="0"/>
              <a:t>Joanna Zielińska</a:t>
            </a:r>
          </a:p>
          <a:p>
            <a:pPr algn="l"/>
            <a:r>
              <a:rPr lang="pl-PL" dirty="0"/>
              <a:t>Marcin </a:t>
            </a:r>
            <a:r>
              <a:rPr lang="pl-PL" dirty="0" err="1"/>
              <a:t>Sidoruk</a:t>
            </a:r>
            <a:endParaRPr lang="pl-PL" dirty="0"/>
          </a:p>
          <a:p>
            <a:pPr algn="l"/>
            <a:r>
              <a:rPr lang="pl-PL" dirty="0"/>
              <a:t>Andrzej </a:t>
            </a:r>
            <a:r>
              <a:rPr lang="pl-PL" dirty="0" err="1"/>
              <a:t>Łososowski</a:t>
            </a:r>
            <a:endParaRPr lang="pl-PL" dirty="0"/>
          </a:p>
          <a:p>
            <a:pPr algn="l"/>
            <a:r>
              <a:rPr lang="pl-PL" dirty="0"/>
              <a:t>Dominika </a:t>
            </a:r>
            <a:r>
              <a:rPr lang="pl-PL" dirty="0" err="1"/>
              <a:t>Gerszewska</a:t>
            </a:r>
            <a:endParaRPr lang="pl-PL" dirty="0"/>
          </a:p>
        </p:txBody>
      </p:sp>
      <p:pic>
        <p:nvPicPr>
          <p:cNvPr id="2050" name="Picture 2" descr="Brak opisu.">
            <a:extLst>
              <a:ext uri="{FF2B5EF4-FFF2-40B4-BE49-F238E27FC236}">
                <a16:creationId xmlns:a16="http://schemas.microsoft.com/office/drawing/2014/main" id="{E463FB10-5AA3-009B-5614-EA62F364B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7" t="20018" r="38414" b="48085"/>
          <a:stretch/>
        </p:blipFill>
        <p:spPr bwMode="auto">
          <a:xfrm>
            <a:off x="6413835" y="2312277"/>
            <a:ext cx="3568791" cy="263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21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2DCAF0-6963-D030-F91C-F94919A3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5ADC7F-F139-B590-C232-2DF5839CC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495484" cy="5248622"/>
          </a:xfrm>
        </p:spPr>
        <p:txBody>
          <a:bodyPr>
            <a:normAutofit/>
          </a:bodyPr>
          <a:lstStyle/>
          <a:p>
            <a:r>
              <a:rPr lang="pl-PL" sz="2400" dirty="0"/>
              <a:t>Cel został zrealizowany poprzez stworzenie aplikacji, która jest w stanie rozpoznać gatunek ptaka i na podstawie informacji z IUCN przypisać temu gatunkowi jest status zagrożenia wyginięciem</a:t>
            </a:r>
          </a:p>
        </p:txBody>
      </p:sp>
    </p:spTree>
    <p:extLst>
      <p:ext uri="{BB962C8B-B14F-4D97-AF65-F5344CB8AC3E}">
        <p14:creationId xmlns:p14="http://schemas.microsoft.com/office/powerpoint/2010/main" val="175310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F25772-70E7-F6E1-FA78-15165C1E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87" y="3224718"/>
            <a:ext cx="3501197" cy="611649"/>
          </a:xfrm>
        </p:spPr>
        <p:txBody>
          <a:bodyPr/>
          <a:lstStyle/>
          <a:p>
            <a:r>
              <a:rPr lang="pl-PL" sz="3600" dirty="0"/>
              <a:t>Efekt końcowy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AFC79EB-AFEF-565C-AB28-03E929F7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597" y="2162136"/>
            <a:ext cx="4181975" cy="4515053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1F0D3114-F450-4763-E1F2-B2013BB1D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75" y="117581"/>
            <a:ext cx="3771080" cy="462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8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E6A39A-77A1-CD4E-A777-FEF105E1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biznesowy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F01070-2FCB-2FB2-9F48-16790015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759" y="1724651"/>
            <a:ext cx="7251893" cy="3194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Określenie statusu zagrożenia danego gatunku ptaka na podstawie zdjęcia</a:t>
            </a:r>
          </a:p>
        </p:txBody>
      </p:sp>
    </p:spTree>
    <p:extLst>
      <p:ext uri="{BB962C8B-B14F-4D97-AF65-F5344CB8AC3E}">
        <p14:creationId xmlns:p14="http://schemas.microsoft.com/office/powerpoint/2010/main" val="198440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69CD8D-B7ED-DF77-3F5C-AD013316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działania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F09D041F-9253-3781-6EAC-F0A864A56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898103"/>
              </p:ext>
            </p:extLst>
          </p:nvPr>
        </p:nvGraphicFramePr>
        <p:xfrm>
          <a:off x="4687181" y="803275"/>
          <a:ext cx="7252572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878569-FE8D-C0FA-38F8-EA653E80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Informacje o </a:t>
            </a:r>
            <a:r>
              <a:rPr lang="pl-PL" dirty="0" err="1"/>
              <a:t>datasecie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AA3C61-AA0D-D699-FEE6-0C67AD722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4449750"/>
          </a:xfrm>
        </p:spPr>
        <p:txBody>
          <a:bodyPr>
            <a:normAutofit/>
          </a:bodyPr>
          <a:lstStyle/>
          <a:p>
            <a:endParaRPr lang="pl-PL" sz="2400" dirty="0"/>
          </a:p>
          <a:p>
            <a:r>
              <a:rPr lang="pl-PL" sz="2400" dirty="0"/>
              <a:t>Zbiór danych wysokiej jakości</a:t>
            </a:r>
          </a:p>
          <a:p>
            <a:r>
              <a:rPr lang="pl-PL" sz="2400" dirty="0"/>
              <a:t>Brak duplikatów – unikatowe zdjęcia</a:t>
            </a:r>
          </a:p>
          <a:p>
            <a:r>
              <a:rPr lang="pl-PL" sz="2400" dirty="0"/>
              <a:t>Tylko jeden ptak na jednym zdjęciu</a:t>
            </a:r>
          </a:p>
          <a:p>
            <a:r>
              <a:rPr lang="pl-PL" sz="2400" dirty="0"/>
              <a:t>Ptak zajmuje minimum 50% kadru zdjęcia</a:t>
            </a:r>
          </a:p>
          <a:p>
            <a:r>
              <a:rPr lang="pl-PL" sz="2400" dirty="0"/>
              <a:t>Wszystkie zdjęcia są oryginalne</a:t>
            </a:r>
          </a:p>
          <a:p>
            <a:r>
              <a:rPr lang="pl-PL" sz="2400" dirty="0"/>
              <a:t>Wykorzystano dane ze strony IUCN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CD936-E1CE-4799-3608-4019248C9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The data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you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have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downloaded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falls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under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the IUCN Red List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Terms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and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Conditions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of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Use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which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can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be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viewed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on the IUCN Red List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website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kumimoji="0" lang="pl-PL" altLang="pl-PL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at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  <a:hlinkClick r:id="rId2"/>
              </a:rPr>
              <a:t>www.iucnredlist.org/terms/terms-of-use</a:t>
            </a:r>
            <a:r>
              <a:rPr kumimoji="0" lang="pl-PL" altLang="pl-PL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.</a:t>
            </a:r>
            <a:r>
              <a:rPr kumimoji="0" lang="pl-PL" altLang="pl-P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8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F310E9-7243-7528-38BA-53F0B599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 zbiorze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8FBD0D-523B-96B7-7205-C38276B23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Klasyfikacja 525 gatunków ptaków</a:t>
            </a:r>
          </a:p>
          <a:p>
            <a:r>
              <a:rPr lang="pl-PL" sz="2000" dirty="0"/>
              <a:t>Wymiar zdjęć 224 x 224 </a:t>
            </a:r>
            <a:r>
              <a:rPr lang="pl-PL" sz="2000" dirty="0" err="1"/>
              <a:t>px</a:t>
            </a:r>
            <a:endParaRPr lang="pl-PL" sz="2000" dirty="0"/>
          </a:p>
          <a:p>
            <a:r>
              <a:rPr lang="pl-PL" sz="2000" dirty="0"/>
              <a:t>Zdjęcia kolorowe – RGB</a:t>
            </a:r>
          </a:p>
          <a:p>
            <a:r>
              <a:rPr lang="pl-PL" sz="2000" dirty="0"/>
              <a:t>Format zdjęć jpg</a:t>
            </a:r>
          </a:p>
          <a:p>
            <a:r>
              <a:rPr lang="pl-PL" sz="2000" dirty="0"/>
              <a:t>Liczba zdjęć: 89 885</a:t>
            </a:r>
          </a:p>
          <a:p>
            <a:pPr lvl="1"/>
            <a:r>
              <a:rPr lang="pl-PL" sz="1800" dirty="0"/>
              <a:t>Zbiór treningowy: 84 635 – niezbalansowane klasy, czyli od 130 do 263 zdjęć/gatunek</a:t>
            </a:r>
          </a:p>
          <a:p>
            <a:pPr lvl="1"/>
            <a:r>
              <a:rPr lang="pl-PL" sz="1800" dirty="0"/>
              <a:t>Zbiór walidacyjny: 2 625 – 5 zdjęć/gatunek</a:t>
            </a:r>
          </a:p>
          <a:p>
            <a:pPr lvl="1"/>
            <a:r>
              <a:rPr lang="pl-PL" sz="1800" dirty="0"/>
              <a:t>Zbiór testowy: 2 625 – 5 zdjęć/gatunek</a:t>
            </a:r>
          </a:p>
          <a:p>
            <a:r>
              <a:rPr lang="pl-PL" sz="2000" dirty="0"/>
              <a:t>Zbiór niezbalansowany pod kątem płci – 80% samce, 20% samice</a:t>
            </a:r>
          </a:p>
        </p:txBody>
      </p:sp>
    </p:spTree>
    <p:extLst>
      <p:ext uri="{BB962C8B-B14F-4D97-AF65-F5344CB8AC3E}">
        <p14:creationId xmlns:p14="http://schemas.microsoft.com/office/powerpoint/2010/main" val="275173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A187C54-300E-8407-88F8-CD7CF520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6" y="135746"/>
            <a:ext cx="2133600" cy="21336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C9C202F-511E-C524-3E4F-F43A11A1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34" y="90682"/>
            <a:ext cx="2133600" cy="2133600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D66A4686-83D3-C80F-FB91-041F37B7B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59" y="3446330"/>
            <a:ext cx="2133600" cy="2133600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FF56FA36-2E72-EEDF-844B-3D6BD8B68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709" y="136556"/>
            <a:ext cx="2133600" cy="2148255"/>
          </a:xfrm>
          <a:prstGeom prst="rect">
            <a:avLst/>
          </a:prstGeom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84192EB1-CB5E-E2DA-7F98-6DEE03588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38" y="5022415"/>
            <a:ext cx="1404522" cy="1404522"/>
          </a:xfrm>
          <a:prstGeom prst="rect">
            <a:avLst/>
          </a:prstGeom>
        </p:spPr>
      </p:pic>
      <p:pic>
        <p:nvPicPr>
          <p:cNvPr id="6" name="Obraz 5" descr="Obraz zawierający ptak, dzioborożec, dziób, pióro&#10;&#10;Opis wygenerowany automatycznie">
            <a:extLst>
              <a:ext uri="{FF2B5EF4-FFF2-40B4-BE49-F238E27FC236}">
                <a16:creationId xmlns:a16="http://schemas.microsoft.com/office/drawing/2014/main" id="{176106C0-A6F3-E82B-9891-9EC11F0F3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45" y="1238550"/>
            <a:ext cx="2133600" cy="2133600"/>
          </a:xfrm>
          <a:prstGeom prst="rect">
            <a:avLst/>
          </a:prstGeom>
        </p:spPr>
      </p:pic>
      <p:pic>
        <p:nvPicPr>
          <p:cNvPr id="15" name="Obraz 14" descr="Obraz zawierający ptak, na wolnym powietrzu, trawa, dziób&#10;&#10;Opis wygenerowany automatycznie">
            <a:extLst>
              <a:ext uri="{FF2B5EF4-FFF2-40B4-BE49-F238E27FC236}">
                <a16:creationId xmlns:a16="http://schemas.microsoft.com/office/drawing/2014/main" id="{DF5FFA7B-0E43-D7F4-117C-89296CD32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42" y="1956205"/>
            <a:ext cx="2133600" cy="2133600"/>
          </a:xfrm>
          <a:prstGeom prst="rect">
            <a:avLst/>
          </a:prstGeom>
        </p:spPr>
      </p:pic>
      <p:pic>
        <p:nvPicPr>
          <p:cNvPr id="20" name="Obraz 19" descr="Obraz zawierający ptak, ptak łowny, orzeł, na wolnym powietrzu&#10;&#10;Opis wygenerowany automatycznie">
            <a:extLst>
              <a:ext uri="{FF2B5EF4-FFF2-40B4-BE49-F238E27FC236}">
                <a16:creationId xmlns:a16="http://schemas.microsoft.com/office/drawing/2014/main" id="{3755B7FA-22EE-4CCE-4E5B-25A3BD4F2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3127499"/>
            <a:ext cx="2133600" cy="213360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A4938ECE-F8B4-EA85-7A46-DDB14E9D70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26" y="151211"/>
            <a:ext cx="2133600" cy="2133600"/>
          </a:xfrm>
          <a:prstGeom prst="rect">
            <a:avLst/>
          </a:prstGeom>
        </p:spPr>
      </p:pic>
      <p:pic>
        <p:nvPicPr>
          <p:cNvPr id="3" name="Obraz 2" descr="Obraz zawierający ptak wodny, ptak, albatros, na wolnym powietrzu&#10;&#10;Opis wygenerowany automatycznie">
            <a:extLst>
              <a:ext uri="{FF2B5EF4-FFF2-40B4-BE49-F238E27FC236}">
                <a16:creationId xmlns:a16="http://schemas.microsoft.com/office/drawing/2014/main" id="{7FE732A5-4321-4AD3-6025-8BAFBEA80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75" y="1639170"/>
            <a:ext cx="2133600" cy="2133600"/>
          </a:xfrm>
          <a:prstGeom prst="rect">
            <a:avLst/>
          </a:prstGeom>
        </p:spPr>
      </p:pic>
      <p:pic>
        <p:nvPicPr>
          <p:cNvPr id="28" name="Obraz 27" descr="Obraz zawierający ptak, usadowiony, dziób, dzięcioł&#10;&#10;Opis wygenerowany automatycznie">
            <a:extLst>
              <a:ext uri="{FF2B5EF4-FFF2-40B4-BE49-F238E27FC236}">
                <a16:creationId xmlns:a16="http://schemas.microsoft.com/office/drawing/2014/main" id="{09E10CD3-6CD7-1243-143B-ED83DFE550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91" y="2766499"/>
            <a:ext cx="2133600" cy="2133600"/>
          </a:xfrm>
          <a:prstGeom prst="rect">
            <a:avLst/>
          </a:prstGeom>
        </p:spPr>
      </p:pic>
      <p:pic>
        <p:nvPicPr>
          <p:cNvPr id="12" name="Obraz 11" descr="Obraz zawierający ptak, papuga, papuga długonosowa, dziób&#10;&#10;Opis wygenerowany automatycznie">
            <a:extLst>
              <a:ext uri="{FF2B5EF4-FFF2-40B4-BE49-F238E27FC236}">
                <a16:creationId xmlns:a16="http://schemas.microsoft.com/office/drawing/2014/main" id="{083C1D83-A3ED-B690-AEE7-4235ECA1C4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9" y="4377944"/>
            <a:ext cx="2133600" cy="2133600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88A9D4E9-4714-A56C-F012-7959476B48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23" y="2768927"/>
            <a:ext cx="2133600" cy="2133600"/>
          </a:xfrm>
          <a:prstGeom prst="rect">
            <a:avLst/>
          </a:prstGeom>
        </p:spPr>
      </p:pic>
      <p:pic>
        <p:nvPicPr>
          <p:cNvPr id="25" name="Obraz 24" descr="Obraz zawierający ptak, ptak łowny, sowa, Płomykówka zwyczajna&#10;&#10;Opis wygenerowany automatycznie">
            <a:extLst>
              <a:ext uri="{FF2B5EF4-FFF2-40B4-BE49-F238E27FC236}">
                <a16:creationId xmlns:a16="http://schemas.microsoft.com/office/drawing/2014/main" id="{4E0DF70C-9BF1-A424-F1EE-AEEA372E21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31" y="4657876"/>
            <a:ext cx="2133600" cy="213360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B04826FE-7369-8E33-8161-1A410288EE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63" y="451313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9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6728C9-2452-BC34-E9EC-2FFFA368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Przygotowanie zdjęć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9B6B49FD-C2F8-9AB7-A750-7485C5DC1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15944" r="11147" b="7072"/>
          <a:stretch/>
        </p:blipFill>
        <p:spPr>
          <a:xfrm>
            <a:off x="5136203" y="284773"/>
            <a:ext cx="6361719" cy="6288453"/>
          </a:xfrm>
        </p:spPr>
      </p:pic>
    </p:spTree>
    <p:extLst>
      <p:ext uri="{BB962C8B-B14F-4D97-AF65-F5344CB8AC3E}">
        <p14:creationId xmlns:p14="http://schemas.microsoft.com/office/powerpoint/2010/main" val="70434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EC4CCE-F30E-85C1-A6D3-B6D25D83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modelu</a:t>
            </a:r>
          </a:p>
        </p:txBody>
      </p:sp>
      <p:pic>
        <p:nvPicPr>
          <p:cNvPr id="3074" name="Picture 2" descr="Brak opisu.">
            <a:extLst>
              <a:ext uri="{FF2B5EF4-FFF2-40B4-BE49-F238E27FC236}">
                <a16:creationId xmlns:a16="http://schemas.microsoft.com/office/drawing/2014/main" id="{034F8614-49E0-4230-4623-B3426003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59" y="1381882"/>
            <a:ext cx="5954265" cy="3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ak opisu.">
            <a:extLst>
              <a:ext uri="{FF2B5EF4-FFF2-40B4-BE49-F238E27FC236}">
                <a16:creationId xmlns:a16="http://schemas.microsoft.com/office/drawing/2014/main" id="{E43C8E58-97F2-197C-1E75-61B74241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26" y="1824868"/>
            <a:ext cx="2868864" cy="286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EC4CCE-F30E-85C1-A6D3-B6D25D83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modelu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5E355F-3F1B-6BDF-8AB3-EA98A689C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188" y="868219"/>
            <a:ext cx="7481030" cy="5689600"/>
          </a:xfrm>
        </p:spPr>
        <p:txBody>
          <a:bodyPr>
            <a:normAutofit/>
          </a:bodyPr>
          <a:lstStyle/>
          <a:p>
            <a:r>
              <a:rPr lang="pl-PL" sz="2400" dirty="0"/>
              <a:t>Wykorzystano gotową architekturę EfficientNetB0</a:t>
            </a:r>
          </a:p>
          <a:p>
            <a:r>
              <a:rPr lang="pl-PL" sz="2400" dirty="0"/>
              <a:t>Dodanie 2 warstw gęstych, które miały za zadanie dopasowanie sieci do naszego zbioru zdjęć</a:t>
            </a:r>
          </a:p>
          <a:p>
            <a:r>
              <a:rPr lang="pl-PL" sz="2400" dirty="0"/>
              <a:t>Wyjście z modelu zostało dopasowane do naszego </a:t>
            </a:r>
            <a:r>
              <a:rPr lang="pl-PL" sz="2400" dirty="0" err="1"/>
              <a:t>datasetu</a:t>
            </a:r>
            <a:r>
              <a:rPr lang="pl-PL" sz="2400" dirty="0"/>
              <a:t> – redukcja liczby wyjść o prawie 50%</a:t>
            </a:r>
          </a:p>
          <a:p>
            <a:r>
              <a:rPr lang="pl-PL" sz="2400" dirty="0"/>
              <a:t>Przeprowadzenie </a:t>
            </a:r>
            <a:r>
              <a:rPr lang="pl-PL" sz="2400" dirty="0" err="1"/>
              <a:t>regularyzacji</a:t>
            </a:r>
            <a:r>
              <a:rPr lang="pl-PL" sz="2400" dirty="0"/>
              <a:t> poprzez zmniejszenie przekazywanej informacji między dodanymi warstwami</a:t>
            </a:r>
          </a:p>
        </p:txBody>
      </p:sp>
    </p:spTree>
    <p:extLst>
      <p:ext uri="{BB962C8B-B14F-4D97-AF65-F5344CB8AC3E}">
        <p14:creationId xmlns:p14="http://schemas.microsoft.com/office/powerpoint/2010/main" val="97971618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234</TotalTime>
  <Words>299</Words>
  <Application>Microsoft Office PowerPoint</Application>
  <PresentationFormat>Panoramiczny</PresentationFormat>
  <Paragraphs>45</Paragraphs>
  <Slides>11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Rockwell</vt:lpstr>
      <vt:lpstr>ui-monospace</vt:lpstr>
      <vt:lpstr>Wingdings</vt:lpstr>
      <vt:lpstr>Atlas</vt:lpstr>
      <vt:lpstr>Na ratunek ptakom!</vt:lpstr>
      <vt:lpstr>Cel biznesowy</vt:lpstr>
      <vt:lpstr>Plan działania</vt:lpstr>
      <vt:lpstr>Informacje o datasecie</vt:lpstr>
      <vt:lpstr>O zbiorze danych</vt:lpstr>
      <vt:lpstr>Prezentacja programu PowerPoint</vt:lpstr>
      <vt:lpstr>Przygotowanie zdjęć</vt:lpstr>
      <vt:lpstr>Architektura modelu</vt:lpstr>
      <vt:lpstr>Architektura modelu</vt:lpstr>
      <vt:lpstr>Podsumowanie</vt:lpstr>
      <vt:lpstr>Efekt końcowy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 ratunek ptakom!</dc:title>
  <dc:creator>Dona Dona</dc:creator>
  <cp:lastModifiedBy>Dona Dona</cp:lastModifiedBy>
  <cp:revision>4</cp:revision>
  <dcterms:created xsi:type="dcterms:W3CDTF">2023-06-22T20:35:59Z</dcterms:created>
  <dcterms:modified xsi:type="dcterms:W3CDTF">2023-06-23T21:05:28Z</dcterms:modified>
</cp:coreProperties>
</file>